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BFF"/>
    <a:srgbClr val="006600"/>
    <a:srgbClr val="99CCFF"/>
    <a:srgbClr val="0000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7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24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6800" cy="46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77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08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8" userDrawn="1">
          <p15:clr>
            <a:srgbClr val="F26B43"/>
          </p15:clr>
        </p15:guide>
        <p15:guide id="2" pos="68" userDrawn="1">
          <p15:clr>
            <a:srgbClr val="F26B43"/>
          </p15:clr>
        </p15:guide>
        <p15:guide id="3" pos="4694" userDrawn="1">
          <p15:clr>
            <a:srgbClr val="F26B43"/>
          </p15:clr>
        </p15:guide>
        <p15:guide id="4" orient="horz" pos="66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17DD952-CF5D-4CB1-BD26-0F0E1D5D6381}"/>
              </a:ext>
            </a:extLst>
          </p:cNvPr>
          <p:cNvSpPr/>
          <p:nvPr/>
        </p:nvSpPr>
        <p:spPr>
          <a:xfrm>
            <a:off x="107949" y="496633"/>
            <a:ext cx="7343775" cy="10087229"/>
          </a:xfrm>
          <a:prstGeom prst="rect">
            <a:avLst/>
          </a:prstGeom>
          <a:solidFill>
            <a:srgbClr val="B7DB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B603F5A-161A-4BC1-918E-6225513F84E0}"/>
              </a:ext>
            </a:extLst>
          </p:cNvPr>
          <p:cNvSpPr/>
          <p:nvPr/>
        </p:nvSpPr>
        <p:spPr>
          <a:xfrm>
            <a:off x="-6018394" y="516956"/>
            <a:ext cx="2236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0" cap="none" spc="0" dirty="0">
                <a:ln w="0">
                  <a:noFill/>
                </a:ln>
                <a:solidFill>
                  <a:sysClr val="windowText" lastClr="000000"/>
                </a:solidFill>
              </a:rPr>
              <a:t>ここに文字を入力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8761C20-F9B3-4649-B5C8-FD4F32BB2CAA}"/>
              </a:ext>
            </a:extLst>
          </p:cNvPr>
          <p:cNvSpPr/>
          <p:nvPr/>
        </p:nvSpPr>
        <p:spPr>
          <a:xfrm>
            <a:off x="1067453" y="805733"/>
            <a:ext cx="6445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cap="none" spc="0" dirty="0">
                <a:ln w="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レモネードスタンド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4802290-28E8-430E-B0D7-EAADE84F052E}"/>
              </a:ext>
            </a:extLst>
          </p:cNvPr>
          <p:cNvSpPr/>
          <p:nvPr/>
        </p:nvSpPr>
        <p:spPr>
          <a:xfrm>
            <a:off x="1242558" y="1869291"/>
            <a:ext cx="526297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b="0" cap="none" spc="0" dirty="0">
                <a:ln w="0">
                  <a:noFill/>
                </a:ln>
                <a:solidFill>
                  <a:srgbClr val="006600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小児がんの子どもたちを守るレモネードスタンド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0ADA108-D952-4900-9E3D-A6DF885FFFFE}"/>
              </a:ext>
            </a:extLst>
          </p:cNvPr>
          <p:cNvSpPr/>
          <p:nvPr/>
        </p:nvSpPr>
        <p:spPr>
          <a:xfrm>
            <a:off x="3255440" y="2467985"/>
            <a:ext cx="387798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1200" b="1" dirty="0">
                <a:ln w="0">
                  <a:noFill/>
                </a:ln>
                <a:solidFill>
                  <a:sysClr val="windowText" lastClr="00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レモネードスタンド活動は</a:t>
            </a:r>
            <a:endParaRPr lang="en-US" altLang="ja-JP" sz="1200" b="1" dirty="0">
              <a:ln w="0">
                <a:noFill/>
              </a:ln>
              <a:solidFill>
                <a:sysClr val="windowText" lastClr="000000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1200" b="1" dirty="0">
                <a:ln w="0">
                  <a:noFill/>
                </a:ln>
                <a:solidFill>
                  <a:sysClr val="windowText" lastClr="00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みんなにできる「小児がん支援」です。</a:t>
            </a:r>
            <a:endParaRPr lang="en-US" altLang="ja-JP" sz="1200" b="1" dirty="0">
              <a:ln w="0">
                <a:noFill/>
              </a:ln>
              <a:solidFill>
                <a:sysClr val="windowText" lastClr="000000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1200" b="1" cap="none" spc="0" dirty="0">
                <a:ln w="0">
                  <a:noFill/>
                </a:ln>
                <a:solidFill>
                  <a:sysClr val="windowText" lastClr="00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日本で小児がんにかかる人は、年間約２，５００人。</a:t>
            </a:r>
            <a:endParaRPr lang="en-US" altLang="ja-JP" sz="1200" b="1" cap="none" spc="0" dirty="0">
              <a:ln w="0">
                <a:noFill/>
              </a:ln>
              <a:solidFill>
                <a:sysClr val="windowText" lastClr="000000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1200" b="1" dirty="0">
                <a:ln w="0">
                  <a:noFill/>
                </a:ln>
                <a:solidFill>
                  <a:sysClr val="windowText" lastClr="00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１歳から１４歳の子どもの死亡原因の第一位にも</a:t>
            </a:r>
            <a:endParaRPr lang="en-US" altLang="ja-JP" sz="1200" b="1" dirty="0">
              <a:ln w="0">
                <a:noFill/>
              </a:ln>
              <a:solidFill>
                <a:sysClr val="windowText" lastClr="000000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1200" b="1" dirty="0">
                <a:ln w="0">
                  <a:noFill/>
                </a:ln>
                <a:solidFill>
                  <a:sysClr val="windowText" lastClr="00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なっている身近な病気です。</a:t>
            </a:r>
            <a:endParaRPr lang="ja-JP" altLang="en-US" sz="1200" b="1" cap="none" spc="0" dirty="0">
              <a:ln w="0">
                <a:noFill/>
              </a:ln>
              <a:solidFill>
                <a:sysClr val="windowText" lastClr="000000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F591499-D08B-429A-96B1-A74040CCCA0F}"/>
              </a:ext>
            </a:extLst>
          </p:cNvPr>
          <p:cNvSpPr/>
          <p:nvPr/>
        </p:nvSpPr>
        <p:spPr>
          <a:xfrm>
            <a:off x="3119003" y="3395685"/>
            <a:ext cx="38779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600" dirty="0">
                <a:ln w="0">
                  <a:noFill/>
                </a:ln>
                <a:solidFill>
                  <a:sysClr val="windowText" lastClr="000000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【</a:t>
            </a:r>
            <a:r>
              <a:rPr lang="ja-JP" altLang="en-US" sz="1600" dirty="0">
                <a:ln w="0">
                  <a:noFill/>
                </a:ln>
                <a:solidFill>
                  <a:sysClr val="windowText" lastClr="000000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レモネードをつくって、売ってみる</a:t>
            </a:r>
            <a:r>
              <a:rPr lang="en-US" altLang="ja-JP" sz="1600" dirty="0">
                <a:ln w="0">
                  <a:noFill/>
                </a:ln>
                <a:solidFill>
                  <a:sysClr val="windowText" lastClr="000000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】</a:t>
            </a:r>
          </a:p>
          <a:p>
            <a:pPr algn="ctr"/>
            <a:r>
              <a:rPr lang="en-US" altLang="ja-JP" sz="1600" dirty="0">
                <a:ln w="0">
                  <a:noFill/>
                </a:ln>
                <a:solidFill>
                  <a:sysClr val="windowText" lastClr="000000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【</a:t>
            </a:r>
            <a:r>
              <a:rPr lang="ja-JP" altLang="en-US" sz="1600" dirty="0">
                <a:ln w="0">
                  <a:noFill/>
                </a:ln>
                <a:solidFill>
                  <a:sysClr val="windowText" lastClr="000000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レモネードを買ってみる</a:t>
            </a:r>
            <a:r>
              <a:rPr lang="en-US" altLang="ja-JP" sz="1600" dirty="0">
                <a:ln w="0">
                  <a:noFill/>
                </a:ln>
                <a:solidFill>
                  <a:sysClr val="windowText" lastClr="000000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】</a:t>
            </a:r>
          </a:p>
          <a:p>
            <a:pPr algn="ctr"/>
            <a:r>
              <a:rPr lang="ja-JP" altLang="en-US" sz="1600" dirty="0">
                <a:ln w="0">
                  <a:noFill/>
                </a:ln>
                <a:solidFill>
                  <a:sysClr val="windowText" lastClr="000000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あなたが関わった１杯のレモネードは</a:t>
            </a:r>
            <a:endParaRPr lang="en-US" altLang="ja-JP" sz="1600" dirty="0">
              <a:ln w="0">
                <a:noFill/>
              </a:ln>
              <a:solidFill>
                <a:sysClr val="windowText" lastClr="000000"/>
              </a:solidFill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  <a:p>
            <a:pPr algn="ctr"/>
            <a:r>
              <a:rPr lang="ja-JP" altLang="en-US" sz="1600" dirty="0">
                <a:ln w="0">
                  <a:noFill/>
                </a:ln>
                <a:solidFill>
                  <a:sysClr val="windowText" lastClr="000000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小児がん治療の発展を待ち望む</a:t>
            </a:r>
            <a:endParaRPr lang="en-US" altLang="ja-JP" sz="1600" dirty="0">
              <a:ln w="0">
                <a:noFill/>
              </a:ln>
              <a:solidFill>
                <a:sysClr val="windowText" lastClr="000000"/>
              </a:solidFill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  <a:p>
            <a:pPr algn="ctr"/>
            <a:r>
              <a:rPr lang="ja-JP" altLang="en-US" sz="1600" dirty="0">
                <a:ln w="0">
                  <a:noFill/>
                </a:ln>
                <a:solidFill>
                  <a:sysClr val="windowText" lastClr="000000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「だれか」を救うことにつながります</a:t>
            </a:r>
            <a:endParaRPr lang="en-US" altLang="ja-JP" sz="1600" dirty="0">
              <a:ln w="0">
                <a:noFill/>
              </a:ln>
              <a:solidFill>
                <a:sysClr val="windowText" lastClr="000000"/>
              </a:solidFill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79B2F52-169E-4680-8330-665D941AFD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2943"/>
          <a:stretch/>
        </p:blipFill>
        <p:spPr>
          <a:xfrm>
            <a:off x="107950" y="107951"/>
            <a:ext cx="7343775" cy="38868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AEE229E-EBD3-4D1C-9B36-35FF6AC621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2943"/>
          <a:stretch/>
        </p:blipFill>
        <p:spPr>
          <a:xfrm>
            <a:off x="107950" y="10195180"/>
            <a:ext cx="7343775" cy="38868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939BA7B-6D2C-40C9-9DB5-33207AA2E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7" b="99531" l="333" r="99000">
                        <a14:foregroundMark x1="49444" y1="587" x2="52778" y2="86972"/>
                        <a14:foregroundMark x1="52778" y1="86972" x2="50111" y2="99531"/>
                        <a14:foregroundMark x1="22667" y1="10211" x2="43111" y2="3638"/>
                        <a14:foregroundMark x1="43111" y1="3638" x2="57000" y2="3404"/>
                        <a14:foregroundMark x1="57000" y1="3404" x2="68111" y2="4930"/>
                        <a14:foregroundMark x1="68111" y1="4930" x2="76333" y2="10211"/>
                        <a14:foregroundMark x1="76333" y1="10211" x2="76333" y2="10211"/>
                        <a14:foregroundMark x1="60111" y1="1995" x2="42333" y2="587"/>
                        <a14:foregroundMark x1="10222" y1="32277" x2="7556" y2="54695"/>
                        <a14:foregroundMark x1="7556" y1="54695" x2="6889" y2="57277"/>
                        <a14:foregroundMark x1="3778" y1="50000" x2="444" y2="50000"/>
                        <a14:foregroundMark x1="91222" y1="34624" x2="99000" y2="511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673" y="577701"/>
            <a:ext cx="1072885" cy="1015664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BB6D90BE-83F4-467B-BADC-815A462B1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2865" y="461333"/>
            <a:ext cx="1340043" cy="1132032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B313BE3E-8E56-454F-8BCA-D7B00F1106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561" b="4307"/>
          <a:stretch/>
        </p:blipFill>
        <p:spPr>
          <a:xfrm rot="21051566">
            <a:off x="745357" y="1927542"/>
            <a:ext cx="358482" cy="522722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7D16B98-8E8A-4C09-9E2E-6C12EA5990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491" t="13462" r="4884" b="8935"/>
          <a:stretch/>
        </p:blipFill>
        <p:spPr>
          <a:xfrm>
            <a:off x="391230" y="2591399"/>
            <a:ext cx="2494594" cy="191373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B6264AE9-9B8D-4443-BF13-B460ABF230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6203"/>
          <a:stretch/>
        </p:blipFill>
        <p:spPr>
          <a:xfrm>
            <a:off x="6552856" y="1771807"/>
            <a:ext cx="343716" cy="662965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F9DA4DB-956C-4F61-81C3-6FCD5D9B4D3D}"/>
              </a:ext>
            </a:extLst>
          </p:cNvPr>
          <p:cNvSpPr/>
          <p:nvPr/>
        </p:nvSpPr>
        <p:spPr>
          <a:xfrm>
            <a:off x="189993" y="4983751"/>
            <a:ext cx="3534105" cy="29004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A90452B2-F825-4180-9108-EC52538A111C}"/>
              </a:ext>
            </a:extLst>
          </p:cNvPr>
          <p:cNvSpPr/>
          <p:nvPr/>
        </p:nvSpPr>
        <p:spPr>
          <a:xfrm>
            <a:off x="3835578" y="4983751"/>
            <a:ext cx="3534105" cy="29004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DDF37EB-0C1F-407B-B530-D8C223149297}"/>
              </a:ext>
            </a:extLst>
          </p:cNvPr>
          <p:cNvSpPr/>
          <p:nvPr/>
        </p:nvSpPr>
        <p:spPr>
          <a:xfrm>
            <a:off x="645501" y="4991621"/>
            <a:ext cx="285206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1600" dirty="0">
                <a:ln w="0">
                  <a:noFill/>
                </a:ln>
                <a:solidFill>
                  <a:sysClr val="windowText" lastClr="0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レモネードスタンドって何？</a:t>
            </a:r>
            <a:endParaRPr lang="en-US" altLang="ja-JP" sz="1600" dirty="0">
              <a:ln w="0">
                <a:noFill/>
              </a:ln>
              <a:solidFill>
                <a:sysClr val="windowText" lastClr="00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39DCBB6-BDCD-4AE8-9868-623787DE80FF}"/>
              </a:ext>
            </a:extLst>
          </p:cNvPr>
          <p:cNvSpPr/>
          <p:nvPr/>
        </p:nvSpPr>
        <p:spPr>
          <a:xfrm>
            <a:off x="189992" y="5426767"/>
            <a:ext cx="3352200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1300" dirty="0">
                <a:ln w="0">
                  <a:noFill/>
                </a:ln>
                <a:solidFill>
                  <a:sysClr val="windowText" lastClr="00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日本の小児がん支援のしくみづくりは</a:t>
            </a:r>
            <a:endParaRPr lang="en-US" altLang="ja-JP" sz="1300" dirty="0">
              <a:ln w="0">
                <a:noFill/>
              </a:ln>
              <a:solidFill>
                <a:sysClr val="windowText" lastClr="000000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1300" dirty="0">
                <a:ln w="0">
                  <a:noFill/>
                </a:ln>
                <a:solidFill>
                  <a:sysClr val="windowText" lastClr="00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他の先進国と比べても遅れています。</a:t>
            </a:r>
            <a:endParaRPr lang="en-US" altLang="ja-JP" sz="1300" dirty="0">
              <a:ln w="0">
                <a:noFill/>
              </a:ln>
              <a:solidFill>
                <a:sysClr val="windowText" lastClr="000000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1300" dirty="0">
                <a:ln w="0">
                  <a:noFill/>
                </a:ln>
                <a:solidFill>
                  <a:sysClr val="windowText" lastClr="00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「この現状を１人でも多くの人に知って</a:t>
            </a:r>
            <a:endParaRPr lang="en-US" altLang="ja-JP" sz="1300" dirty="0">
              <a:ln w="0">
                <a:noFill/>
              </a:ln>
              <a:solidFill>
                <a:sysClr val="windowText" lastClr="000000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1300" dirty="0">
                <a:ln w="0">
                  <a:noFill/>
                </a:ln>
                <a:solidFill>
                  <a:sysClr val="windowText" lastClr="00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もらいたい！」そして、「１人でも多くの</a:t>
            </a:r>
            <a:endParaRPr lang="en-US" altLang="ja-JP" sz="1300" dirty="0">
              <a:ln w="0">
                <a:noFill/>
              </a:ln>
              <a:solidFill>
                <a:sysClr val="windowText" lastClr="000000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1300" dirty="0">
                <a:ln w="0">
                  <a:noFill/>
                </a:ln>
                <a:solidFill>
                  <a:sysClr val="windowText" lastClr="00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人がアクションをおこしてほしい」</a:t>
            </a:r>
            <a:endParaRPr lang="en-US" altLang="ja-JP" sz="1300" dirty="0">
              <a:ln w="0">
                <a:noFill/>
              </a:ln>
              <a:solidFill>
                <a:sysClr val="windowText" lastClr="000000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1300" dirty="0">
                <a:ln w="0">
                  <a:noFill/>
                </a:ln>
                <a:solidFill>
                  <a:sysClr val="windowText" lastClr="00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だれかの役に立ちたいという</a:t>
            </a:r>
            <a:endParaRPr lang="en-US" altLang="ja-JP" sz="1300" dirty="0">
              <a:ln w="0">
                <a:noFill/>
              </a:ln>
              <a:solidFill>
                <a:sysClr val="windowText" lastClr="000000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1300" dirty="0">
                <a:ln w="0">
                  <a:noFill/>
                </a:ln>
                <a:solidFill>
                  <a:sysClr val="windowText" lastClr="00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みなさんの想いを小児がんの</a:t>
            </a:r>
            <a:endParaRPr lang="en-US" altLang="ja-JP" sz="1300" dirty="0">
              <a:ln w="0">
                <a:noFill/>
              </a:ln>
              <a:solidFill>
                <a:sysClr val="windowText" lastClr="000000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1300" dirty="0">
                <a:ln w="0">
                  <a:noFill/>
                </a:ln>
                <a:solidFill>
                  <a:sysClr val="windowText" lastClr="00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子どもたちを支える</a:t>
            </a:r>
            <a:endParaRPr lang="en-US" altLang="ja-JP" sz="1300" dirty="0">
              <a:ln w="0">
                <a:noFill/>
              </a:ln>
              <a:solidFill>
                <a:sysClr val="windowText" lastClr="000000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1300" dirty="0">
                <a:ln w="0">
                  <a:noFill/>
                </a:ln>
                <a:solidFill>
                  <a:sysClr val="windowText" lastClr="00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「チカラ」に変えるのが</a:t>
            </a:r>
            <a:endParaRPr lang="en-US" altLang="ja-JP" sz="1300" dirty="0">
              <a:ln w="0">
                <a:noFill/>
              </a:ln>
              <a:solidFill>
                <a:sysClr val="windowText" lastClr="000000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1300" dirty="0">
                <a:ln w="0">
                  <a:noFill/>
                </a:ln>
                <a:solidFill>
                  <a:sysClr val="windowText" lastClr="00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レモネードスタンド活動です。</a:t>
            </a:r>
            <a:endParaRPr lang="en-US" altLang="ja-JP" sz="1300" dirty="0">
              <a:ln w="0">
                <a:noFill/>
              </a:ln>
              <a:solidFill>
                <a:sysClr val="windowText" lastClr="000000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511BB8B-EFD1-4D6A-ACF3-8D35DA2E4047}"/>
              </a:ext>
            </a:extLst>
          </p:cNvPr>
          <p:cNvSpPr/>
          <p:nvPr/>
        </p:nvSpPr>
        <p:spPr>
          <a:xfrm>
            <a:off x="4406149" y="4992371"/>
            <a:ext cx="2441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1600" dirty="0">
                <a:ln w="0">
                  <a:noFill/>
                </a:ln>
                <a:solidFill>
                  <a:sysClr val="windowText" lastClr="0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ライオンズクラブとは？</a:t>
            </a:r>
            <a:endParaRPr lang="en-US" altLang="ja-JP" sz="1600" dirty="0">
              <a:ln w="0">
                <a:noFill/>
              </a:ln>
              <a:solidFill>
                <a:sysClr val="windowText" lastClr="00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FF10284-07A5-45DA-A850-BEC500E4D34E}"/>
              </a:ext>
            </a:extLst>
          </p:cNvPr>
          <p:cNvSpPr/>
          <p:nvPr/>
        </p:nvSpPr>
        <p:spPr>
          <a:xfrm>
            <a:off x="3770481" y="5350495"/>
            <a:ext cx="3685624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1300" dirty="0">
                <a:ln w="0">
                  <a:noFill/>
                </a:ln>
                <a:solidFill>
                  <a:sysClr val="windowText" lastClr="00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１９１７年アメリカ・イリノイ州シカゴで</a:t>
            </a:r>
            <a:endParaRPr lang="en-US" altLang="ja-JP" sz="1300" dirty="0">
              <a:ln w="0">
                <a:noFill/>
              </a:ln>
              <a:solidFill>
                <a:sysClr val="windowText" lastClr="000000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1300" dirty="0">
                <a:ln w="0">
                  <a:noFill/>
                </a:ln>
                <a:solidFill>
                  <a:sysClr val="windowText" lastClr="00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誕生したライオンズクラブは、全世界</a:t>
            </a:r>
            <a:endParaRPr lang="en-US" altLang="ja-JP" sz="1300" dirty="0">
              <a:ln w="0">
                <a:noFill/>
              </a:ln>
              <a:solidFill>
                <a:sysClr val="windowText" lastClr="000000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1300" dirty="0">
                <a:ln w="0">
                  <a:noFill/>
                </a:ln>
                <a:solidFill>
                  <a:sysClr val="windowText" lastClr="00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２００か国以上の国と約１４０万人の会員を</a:t>
            </a:r>
            <a:endParaRPr lang="en-US" altLang="ja-JP" sz="1300" dirty="0">
              <a:ln w="0">
                <a:noFill/>
              </a:ln>
              <a:solidFill>
                <a:sysClr val="windowText" lastClr="000000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1300" dirty="0">
                <a:ln w="0">
                  <a:noFill/>
                </a:ln>
                <a:solidFill>
                  <a:sysClr val="windowText" lastClr="00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有する世界最大の奉仕団体です。</a:t>
            </a:r>
            <a:endParaRPr lang="en-US" altLang="ja-JP" sz="1300" dirty="0">
              <a:ln w="0">
                <a:noFill/>
              </a:ln>
              <a:solidFill>
                <a:sysClr val="windowText" lastClr="000000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1300" dirty="0">
                <a:ln w="0">
                  <a:noFill/>
                </a:ln>
                <a:solidFill>
                  <a:sysClr val="windowText" lastClr="00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１９２５年、ヘレンケラーがライオンズクラブ</a:t>
            </a:r>
            <a:endParaRPr lang="en-US" altLang="ja-JP" sz="1300" dirty="0">
              <a:ln w="0">
                <a:noFill/>
              </a:ln>
              <a:solidFill>
                <a:sysClr val="windowText" lastClr="000000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1300" dirty="0">
                <a:ln w="0">
                  <a:noFill/>
                </a:ln>
                <a:solidFill>
                  <a:sysClr val="windowText" lastClr="00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国際大会に参加し「盲人のために暗闇と闘う</a:t>
            </a:r>
            <a:endParaRPr lang="en-US" altLang="ja-JP" sz="1300" dirty="0">
              <a:ln w="0">
                <a:noFill/>
              </a:ln>
              <a:solidFill>
                <a:sysClr val="windowText" lastClr="000000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1300" dirty="0">
                <a:ln w="0">
                  <a:noFill/>
                </a:ln>
                <a:solidFill>
                  <a:sysClr val="windowText" lastClr="00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騎士」となってほしいと訴えて以来、失明予防</a:t>
            </a:r>
            <a:endParaRPr lang="en-US" altLang="ja-JP" sz="1300" dirty="0">
              <a:ln w="0">
                <a:noFill/>
              </a:ln>
              <a:solidFill>
                <a:sysClr val="windowText" lastClr="000000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1300" dirty="0">
                <a:ln w="0">
                  <a:noFill/>
                </a:ln>
                <a:solidFill>
                  <a:sysClr val="windowText" lastClr="00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を目的とした視力プログラムが活動に含まれる</a:t>
            </a:r>
            <a:endParaRPr lang="en-US" altLang="ja-JP" sz="1300" dirty="0">
              <a:ln w="0">
                <a:noFill/>
              </a:ln>
              <a:solidFill>
                <a:sysClr val="windowText" lastClr="000000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1300" dirty="0">
                <a:ln w="0">
                  <a:noFill/>
                </a:ln>
                <a:solidFill>
                  <a:sysClr val="windowText" lastClr="00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ようになりました。現在は、社会が必要と</a:t>
            </a:r>
            <a:endParaRPr lang="en-US" altLang="ja-JP" sz="1300" dirty="0">
              <a:ln w="0">
                <a:noFill/>
              </a:ln>
              <a:solidFill>
                <a:sysClr val="windowText" lastClr="000000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1300" dirty="0">
                <a:ln w="0">
                  <a:noFill/>
                </a:ln>
                <a:solidFill>
                  <a:sysClr val="windowText" lastClr="00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する環境問題、薬物乱用防止、小児がん支援、</a:t>
            </a:r>
            <a:endParaRPr lang="en-US" altLang="ja-JP" sz="1300" dirty="0">
              <a:ln w="0">
                <a:noFill/>
              </a:ln>
              <a:solidFill>
                <a:sysClr val="windowText" lastClr="000000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1300" dirty="0">
                <a:ln w="0">
                  <a:noFill/>
                </a:ln>
                <a:solidFill>
                  <a:sysClr val="windowText" lastClr="00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糖尿病予防、子どもの飢餓支援、青少年健全</a:t>
            </a:r>
            <a:endParaRPr lang="en-US" altLang="ja-JP" sz="1300" dirty="0">
              <a:ln w="0">
                <a:noFill/>
              </a:ln>
              <a:solidFill>
                <a:sysClr val="windowText" lastClr="000000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1300" dirty="0">
                <a:ln w="0">
                  <a:noFill/>
                </a:ln>
                <a:solidFill>
                  <a:sysClr val="windowText" lastClr="00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育成など、多くの奉仕に取り組んでいます。</a:t>
            </a:r>
            <a:endParaRPr lang="en-US" altLang="ja-JP" sz="1300" dirty="0">
              <a:ln w="0">
                <a:noFill/>
              </a:ln>
              <a:solidFill>
                <a:sysClr val="windowText" lastClr="000000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4211B762-6CC9-4C57-B380-D61FEC33CF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561" b="4307"/>
          <a:stretch/>
        </p:blipFill>
        <p:spPr>
          <a:xfrm rot="21051566">
            <a:off x="341457" y="4993703"/>
            <a:ext cx="274044" cy="399599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8139414C-2B0C-4136-95D1-AFF9BFD8A1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561" b="4307"/>
          <a:stretch/>
        </p:blipFill>
        <p:spPr>
          <a:xfrm rot="21051566">
            <a:off x="4133109" y="5002479"/>
            <a:ext cx="274044" cy="399599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FA9BAD44-A2EA-4BE7-9161-6D38BB4EED2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695" t="8073" b="7737"/>
          <a:stretch/>
        </p:blipFill>
        <p:spPr>
          <a:xfrm>
            <a:off x="2575275" y="6604171"/>
            <a:ext cx="1088543" cy="118969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3052B68F-337B-46FF-B85F-E4388346B7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59" b="99706" l="1646" r="99226">
                        <a14:foregroundMark x1="9100" y1="13529" x2="9293" y2="97647"/>
                        <a14:foregroundMark x1="8519" y1="15294" x2="2323" y2="46765"/>
                        <a14:foregroundMark x1="1936" y1="78235" x2="2323" y2="90294"/>
                        <a14:foregroundMark x1="30687" y1="2059" x2="30881" y2="11176"/>
                        <a14:foregroundMark x1="25266" y1="90882" x2="25169" y2="99706"/>
                        <a14:foregroundMark x1="28461" y1="96176" x2="28654" y2="99706"/>
                        <a14:foregroundMark x1="7938" y1="94412" x2="5905" y2="98824"/>
                        <a14:foregroundMark x1="72217" y1="78824" x2="75024" y2="86176"/>
                        <a14:foregroundMark x1="72701" y1="95000" x2="72701" y2="98824"/>
                        <a14:foregroundMark x1="76864" y1="58529" x2="78800" y2="80294"/>
                        <a14:foregroundMark x1="69506" y1="58529" x2="68732" y2="61471"/>
                        <a14:foregroundMark x1="88964" y1="11471" x2="85189" y2="51176"/>
                        <a14:foregroundMark x1="92740" y1="13235" x2="99226" y2="48824"/>
                        <a14:foregroundMark x1="93514" y1="54118" x2="93030" y2="99706"/>
                        <a14:foregroundMark x1="95063" y1="57647" x2="95450" y2="73529"/>
                        <a14:foregroundMark x1="40852" y1="54412" x2="47047" y2="61765"/>
                        <a14:foregroundMark x1="47047" y1="61765" x2="51500" y2="76765"/>
                        <a14:foregroundMark x1="51500" y1="76765" x2="51597" y2="97353"/>
                        <a14:foregroundMark x1="62730" y1="36471" x2="63988" y2="435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584" y="7965236"/>
            <a:ext cx="3599823" cy="1184840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58E9BB23-355E-4201-A962-0252162428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588" l="3371" r="95787">
                        <a14:foregroundMark x1="42697" y1="41471" x2="43258" y2="48529"/>
                        <a14:foregroundMark x1="39607" y1="70588" x2="39888" y2="74706"/>
                        <a14:foregroundMark x1="40028" y1="86176" x2="40028" y2="90882"/>
                        <a14:foregroundMark x1="43961" y1="89118" x2="43680" y2="91176"/>
                        <a14:foregroundMark x1="16292" y1="22647" x2="14185" y2="89706"/>
                        <a14:foregroundMark x1="3371" y1="33824" x2="9831" y2="49706"/>
                        <a14:foregroundMark x1="59129" y1="23529" x2="57022" y2="79412"/>
                        <a14:foregroundMark x1="59270" y1="31471" x2="59270" y2="74706"/>
                        <a14:foregroundMark x1="62360" y1="67647" x2="64747" y2="90000"/>
                        <a14:foregroundMark x1="81742" y1="26176" x2="79073" y2="58529"/>
                        <a14:foregroundMark x1="79073" y1="58529" x2="80478" y2="72647"/>
                        <a14:foregroundMark x1="87079" y1="27353" x2="91433" y2="40000"/>
                        <a14:foregroundMark x1="91433" y1="40000" x2="95787" y2="45000"/>
                        <a14:foregroundMark x1="80899" y1="75000" x2="81039" y2="817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6159" y="7683681"/>
            <a:ext cx="3833581" cy="1830642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CA927FA-746E-496D-945B-C243960BFC95}"/>
              </a:ext>
            </a:extLst>
          </p:cNvPr>
          <p:cNvSpPr/>
          <p:nvPr/>
        </p:nvSpPr>
        <p:spPr>
          <a:xfrm>
            <a:off x="107950" y="9167096"/>
            <a:ext cx="7343774" cy="1026497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BE18699-BB1A-4FD5-BF20-A9CCA3788C45}"/>
              </a:ext>
            </a:extLst>
          </p:cNvPr>
          <p:cNvSpPr/>
          <p:nvPr/>
        </p:nvSpPr>
        <p:spPr>
          <a:xfrm>
            <a:off x="816525" y="9141162"/>
            <a:ext cx="59266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1" dirty="0">
                <a:ln w="0">
                  <a:noFill/>
                </a:ln>
                <a:solidFill>
                  <a:schemeClr val="bg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ライオンズクラブ国際協会３３３</a:t>
            </a:r>
            <a:r>
              <a:rPr lang="en-US" altLang="ja-JP" sz="2400" b="1" dirty="0">
                <a:ln w="0">
                  <a:noFill/>
                </a:ln>
                <a:solidFill>
                  <a:schemeClr val="bg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-C </a:t>
            </a:r>
            <a:r>
              <a:rPr lang="ja-JP" altLang="en-US" sz="2400" b="1" dirty="0">
                <a:ln w="0">
                  <a:noFill/>
                </a:ln>
                <a:solidFill>
                  <a:schemeClr val="bg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地区</a:t>
            </a:r>
            <a:endParaRPr lang="ja-JP" altLang="en-US" sz="2400" b="1" cap="none" spc="0" dirty="0">
              <a:ln w="0">
                <a:noFill/>
              </a:ln>
              <a:solidFill>
                <a:schemeClr val="bg1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ECD00A3-5DA4-49EF-BE92-9535994F4761}"/>
              </a:ext>
            </a:extLst>
          </p:cNvPr>
          <p:cNvSpPr/>
          <p:nvPr/>
        </p:nvSpPr>
        <p:spPr>
          <a:xfrm>
            <a:off x="202916" y="9601123"/>
            <a:ext cx="7153842" cy="570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9E80BE1-33CF-480E-ABA2-3A0A5E15604D}"/>
              </a:ext>
            </a:extLst>
          </p:cNvPr>
          <p:cNvSpPr/>
          <p:nvPr/>
        </p:nvSpPr>
        <p:spPr>
          <a:xfrm>
            <a:off x="202917" y="9894607"/>
            <a:ext cx="126188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1200" dirty="0">
                <a:ln w="0">
                  <a:noFill/>
                </a:ln>
                <a:solidFill>
                  <a:sysClr val="windowText" lastClr="000000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寄付金送付先：</a:t>
            </a:r>
            <a:endParaRPr lang="en-US" altLang="ja-JP" sz="1200" dirty="0">
              <a:ln w="0">
                <a:noFill/>
              </a:ln>
              <a:solidFill>
                <a:sysClr val="windowText" lastClr="000000"/>
              </a:solidFill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CD7EFA2-7E47-4766-8E4C-5D74C812DE71}"/>
              </a:ext>
            </a:extLst>
          </p:cNvPr>
          <p:cNvSpPr/>
          <p:nvPr/>
        </p:nvSpPr>
        <p:spPr>
          <a:xfrm>
            <a:off x="3255440" y="9640890"/>
            <a:ext cx="203132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1200" dirty="0">
                <a:ln w="0">
                  <a:noFill/>
                </a:ln>
                <a:solidFill>
                  <a:sysClr val="windowText" lastClr="000000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○○○○ライオンズクラブ</a:t>
            </a:r>
            <a:endParaRPr lang="en-US" altLang="ja-JP" sz="1200" dirty="0">
              <a:ln w="0">
                <a:noFill/>
              </a:ln>
              <a:solidFill>
                <a:sysClr val="windowText" lastClr="000000"/>
              </a:solidFill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7802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306</Words>
  <Application>Microsoft Office PowerPoint</Application>
  <PresentationFormat>ユーザー設定</PresentationFormat>
  <Paragraphs>40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HG正楷書体-PRO</vt:lpstr>
      <vt:lpstr>HG創英ﾌﾟﾚｾﾞﾝｽEB</vt:lpstr>
      <vt:lpstr>HG創英角ﾎﾟｯﾌﾟ体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biztel</dc:creator>
  <cp:lastModifiedBy>キャビネット事務局 ３３３－Ｃ地区</cp:lastModifiedBy>
  <cp:revision>29</cp:revision>
  <dcterms:created xsi:type="dcterms:W3CDTF">2017-07-31T10:46:25Z</dcterms:created>
  <dcterms:modified xsi:type="dcterms:W3CDTF">2025-09-26T07:49:25Z</dcterms:modified>
</cp:coreProperties>
</file>